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62" r:id="rId2"/>
    <p:sldId id="260" r:id="rId3"/>
    <p:sldId id="300" r:id="rId4"/>
    <p:sldId id="301" r:id="rId5"/>
    <p:sldId id="302" r:id="rId6"/>
    <p:sldId id="303" r:id="rId7"/>
    <p:sldId id="304" r:id="rId8"/>
    <p:sldId id="306" r:id="rId9"/>
    <p:sldId id="305" r:id="rId10"/>
    <p:sldId id="307" r:id="rId11"/>
    <p:sldId id="308" r:id="rId12"/>
    <p:sldId id="30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F94"/>
    <a:srgbClr val="264A92"/>
    <a:srgbClr val="263892"/>
    <a:srgbClr val="233385"/>
    <a:srgbClr val="2A3EA2"/>
    <a:srgbClr val="2B40A7"/>
    <a:srgbClr val="111C89"/>
    <a:srgbClr val="1624AE"/>
    <a:srgbClr val="3B0CE6"/>
    <a:srgbClr val="2F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48" autoAdjust="0"/>
    <p:restoredTop sz="93810" autoAdjust="0"/>
  </p:normalViewPr>
  <p:slideViewPr>
    <p:cSldViewPr>
      <p:cViewPr>
        <p:scale>
          <a:sx n="70" d="100"/>
          <a:sy n="70" d="100"/>
        </p:scale>
        <p:origin x="-115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D79F-61BC-4B71-9005-5A15037B149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37CFB-8826-4518-B19A-C5A6F8AD2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1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153400" cy="1470025"/>
          </a:xfrm>
        </p:spPr>
        <p:txBody>
          <a:bodyPr>
            <a:norm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153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cap="small" baseline="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1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0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3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4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63572"/>
            <a:ext cx="2133600" cy="380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ACC9-91EE-4061-BA5E-80AED2D15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63572"/>
            <a:ext cx="2133600" cy="380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02098-D3F7-4A27-9378-6F228FFE39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25408F"/>
          </a:solidFill>
          <a:ln>
            <a:solidFill>
              <a:srgbClr val="254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1" y="6057767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6019800"/>
            <a:ext cx="266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Kentucky</a:t>
            </a:r>
          </a:p>
          <a:p>
            <a:pPr algn="r">
              <a:lnSpc>
                <a:spcPts val="1800"/>
              </a:lnSpc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  <a:p>
            <a:pPr algn="r">
              <a:lnSpc>
                <a:spcPts val="1800"/>
              </a:lnSpc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97782"/>
            <a:ext cx="1390677" cy="2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b="0" i="0" u="none" kern="1200">
          <a:solidFill>
            <a:srgbClr val="25408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oy.sturgill@uky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y.sturgill@uky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Presented by: Roy Sturgill		</a:t>
            </a:r>
            <a:r>
              <a:rPr lang="en-US" sz="1600" dirty="0" smtClean="0">
                <a:hlinkClick r:id="rId2"/>
              </a:rPr>
              <a:t>roy.sturgill@uky.edu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15300" cy="204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9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Example Field Guide: Asphalt Paving</a:t>
            </a:r>
          </a:p>
          <a:p>
            <a:pPr lvl="1"/>
            <a:r>
              <a:rPr lang="en-US" dirty="0" smtClean="0"/>
              <a:t>Project Prep Checklist</a:t>
            </a:r>
          </a:p>
          <a:p>
            <a:pPr lvl="1"/>
            <a:r>
              <a:rPr lang="en-US" dirty="0" smtClean="0"/>
              <a:t>Pre-Pave Meeting Agenda</a:t>
            </a:r>
          </a:p>
          <a:p>
            <a:pPr lvl="1"/>
            <a:r>
              <a:rPr lang="en-US" dirty="0" smtClean="0"/>
              <a:t>Project Layout</a:t>
            </a:r>
          </a:p>
          <a:p>
            <a:pPr lvl="1"/>
            <a:r>
              <a:rPr lang="en-US" dirty="0" smtClean="0"/>
              <a:t>Inspection Points</a:t>
            </a:r>
          </a:p>
          <a:p>
            <a:pPr lvl="2"/>
            <a:r>
              <a:rPr lang="en-US" dirty="0" smtClean="0"/>
              <a:t>Equipment &amp; Paving Train Diagram</a:t>
            </a:r>
          </a:p>
          <a:p>
            <a:pPr lvl="2"/>
            <a:r>
              <a:rPr lang="en-US" dirty="0" smtClean="0"/>
              <a:t>Checklist of Inspection Items</a:t>
            </a:r>
          </a:p>
          <a:p>
            <a:pPr lvl="2"/>
            <a:r>
              <a:rPr lang="en-US" dirty="0" smtClean="0"/>
              <a:t>Discussion of process…leveling &amp; wedging, tack coats, monitoring tonnage, etc.</a:t>
            </a:r>
          </a:p>
          <a:p>
            <a:pPr lvl="3"/>
            <a:r>
              <a:rPr lang="en-US" dirty="0" smtClean="0"/>
              <a:t>Similar fashion to the current CGM</a:t>
            </a:r>
          </a:p>
          <a:p>
            <a:pPr lvl="3"/>
            <a:r>
              <a:rPr lang="en-US" dirty="0" smtClean="0"/>
              <a:t>References to other sources…KY Methods, Specs, etc.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9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 final piece of the project…</a:t>
            </a:r>
          </a:p>
          <a:p>
            <a:pPr lvl="1"/>
            <a:r>
              <a:rPr lang="en-US" dirty="0" smtClean="0"/>
              <a:t>A collection of technical tools</a:t>
            </a:r>
          </a:p>
          <a:p>
            <a:pPr lvl="2"/>
            <a:r>
              <a:rPr lang="en-US" dirty="0" smtClean="0"/>
              <a:t>You know that cool spreadsheet you created…SHARE!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48000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57679"/>
            <a:ext cx="2438400" cy="28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2757679"/>
            <a:ext cx="2228850" cy="29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So, what am I asking you to do?</a:t>
            </a:r>
          </a:p>
          <a:p>
            <a:pPr lvl="1"/>
            <a:r>
              <a:rPr lang="en-US" dirty="0" smtClean="0"/>
              <a:t>Review &amp; edit current content </a:t>
            </a:r>
          </a:p>
          <a:p>
            <a:pPr lvl="1"/>
            <a:r>
              <a:rPr lang="en-US" dirty="0" smtClean="0"/>
              <a:t>Provide comments &amp; feedback</a:t>
            </a:r>
          </a:p>
          <a:p>
            <a:pPr lvl="1"/>
            <a:r>
              <a:rPr lang="en-US" dirty="0" smtClean="0"/>
              <a:t>Volunteer to review</a:t>
            </a:r>
          </a:p>
          <a:p>
            <a:pPr lvl="1"/>
            <a:r>
              <a:rPr lang="en-US" dirty="0" smtClean="0"/>
              <a:t>Share those spreadsheets or ideas</a:t>
            </a:r>
          </a:p>
          <a:p>
            <a:pPr lvl="2"/>
            <a:endParaRPr lang="en-US" dirty="0" smtClean="0"/>
          </a:p>
          <a:p>
            <a:r>
              <a:rPr lang="en-US" dirty="0"/>
              <a:t>I NEED YOUR HELP!!!</a:t>
            </a:r>
          </a:p>
          <a:p>
            <a:r>
              <a:rPr lang="en-US" dirty="0" smtClean="0"/>
              <a:t>Please </a:t>
            </a:r>
            <a:r>
              <a:rPr lang="en-US" dirty="0"/>
              <a:t>contact me:</a:t>
            </a:r>
          </a:p>
          <a:p>
            <a:pPr lvl="1"/>
            <a:r>
              <a:rPr lang="en-US" dirty="0" smtClean="0"/>
              <a:t>Phone</a:t>
            </a:r>
            <a:r>
              <a:rPr lang="en-US" dirty="0"/>
              <a:t>: (859) 218-0119</a:t>
            </a:r>
          </a:p>
          <a:p>
            <a:pPr lvl="1"/>
            <a:r>
              <a:rPr lang="en-US" dirty="0"/>
              <a:t>Cell: (859) 312-6259</a:t>
            </a:r>
          </a:p>
          <a:p>
            <a:pPr lvl="1"/>
            <a:r>
              <a:rPr lang="en-US" dirty="0"/>
              <a:t>E-mail: </a:t>
            </a:r>
            <a:r>
              <a:rPr lang="en-US" dirty="0">
                <a:hlinkClick r:id="rId3"/>
              </a:rPr>
              <a:t>roy.sturgill@uky.edu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94331"/>
            <a:ext cx="3505200" cy="257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100" dirty="0" smtClean="0"/>
              <a:t>Background</a:t>
            </a:r>
          </a:p>
          <a:p>
            <a:r>
              <a:rPr lang="en-US" dirty="0" smtClean="0"/>
              <a:t>Current CGM Version 2009</a:t>
            </a:r>
          </a:p>
          <a:p>
            <a:pPr lvl="1"/>
            <a:r>
              <a:rPr lang="en-US" dirty="0" smtClean="0"/>
              <a:t>Prior to that 1995</a:t>
            </a:r>
          </a:p>
          <a:p>
            <a:pPr lvl="1"/>
            <a:r>
              <a:rPr lang="en-US" dirty="0" smtClean="0"/>
              <a:t>Intended to be continually updated…</a:t>
            </a:r>
          </a:p>
          <a:p>
            <a:pPr lvl="2"/>
            <a:r>
              <a:rPr lang="en-US" dirty="0" smtClean="0"/>
              <a:t>Basis for the formatting</a:t>
            </a:r>
          </a:p>
          <a:p>
            <a:pPr lvl="2"/>
            <a:r>
              <a:rPr lang="en-US" dirty="0" smtClean="0"/>
              <a:t>Chapters 100 to 1300</a:t>
            </a:r>
            <a:endParaRPr lang="en-US" dirty="0"/>
          </a:p>
          <a:p>
            <a:pPr lvl="1"/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Quantity—too much</a:t>
            </a:r>
          </a:p>
          <a:p>
            <a:pPr lvl="2"/>
            <a:r>
              <a:rPr lang="en-US" dirty="0" smtClean="0"/>
              <a:t>Quality—improved but still dated</a:t>
            </a:r>
          </a:p>
          <a:p>
            <a:pPr lvl="2"/>
            <a:r>
              <a:rPr lang="en-US" dirty="0" smtClean="0"/>
              <a:t>Relevance—probably doesn’t do what we want</a:t>
            </a:r>
          </a:p>
        </p:txBody>
      </p:sp>
    </p:spTree>
    <p:extLst>
      <p:ext uri="{BB962C8B-B14F-4D97-AF65-F5344CB8AC3E}">
        <p14:creationId xmlns:p14="http://schemas.microsoft.com/office/powerpoint/2010/main" val="28690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 smtClean="0"/>
              <a:t>Opening Thoughts</a:t>
            </a:r>
          </a:p>
          <a:p>
            <a:r>
              <a:rPr lang="en-US" dirty="0" smtClean="0"/>
              <a:t>What is guidance?</a:t>
            </a:r>
          </a:p>
          <a:p>
            <a:pPr lvl="1"/>
            <a:r>
              <a:rPr lang="en-US" dirty="0" smtClean="0"/>
              <a:t>Help and advice about how to do something or about how to solve problems</a:t>
            </a:r>
          </a:p>
          <a:p>
            <a:pPr lvl="1"/>
            <a:r>
              <a:rPr lang="en-US" dirty="0" smtClean="0"/>
              <a:t>Why does the website say </a:t>
            </a:r>
            <a:r>
              <a:rPr lang="en-US" i="1" dirty="0" smtClean="0"/>
              <a:t>Policy Manuals?</a:t>
            </a:r>
            <a:endParaRPr lang="en-US" dirty="0" smtClean="0"/>
          </a:p>
          <a:p>
            <a:r>
              <a:rPr lang="en-US" dirty="0" smtClean="0"/>
              <a:t>What do you need to administer the completion of a project?</a:t>
            </a:r>
          </a:p>
        </p:txBody>
      </p:sp>
    </p:spTree>
    <p:extLst>
      <p:ext uri="{BB962C8B-B14F-4D97-AF65-F5344CB8AC3E}">
        <p14:creationId xmlns:p14="http://schemas.microsoft.com/office/powerpoint/2010/main" val="42294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i="1" dirty="0" smtClean="0"/>
              <a:t>What do you need?</a:t>
            </a:r>
          </a:p>
          <a:p>
            <a:r>
              <a:rPr lang="en-US" dirty="0" smtClean="0"/>
              <a:t>Proposal &amp; Plans</a:t>
            </a:r>
          </a:p>
          <a:p>
            <a:r>
              <a:rPr lang="en-US" dirty="0" smtClean="0"/>
              <a:t>Spec Book</a:t>
            </a:r>
          </a:p>
          <a:p>
            <a:r>
              <a:rPr lang="en-US" dirty="0" smtClean="0"/>
              <a:t>Standard Drawings</a:t>
            </a:r>
          </a:p>
          <a:p>
            <a:r>
              <a:rPr lang="en-US" dirty="0" smtClean="0"/>
              <a:t>Supplemental Specs</a:t>
            </a:r>
          </a:p>
          <a:p>
            <a:r>
              <a:rPr lang="en-US" dirty="0" smtClean="0"/>
              <a:t>Materials Sampling Manual/Checklist</a:t>
            </a:r>
          </a:p>
          <a:p>
            <a:r>
              <a:rPr lang="en-US" dirty="0" smtClean="0"/>
              <a:t>Kentucky Methods</a:t>
            </a:r>
          </a:p>
          <a:p>
            <a:r>
              <a:rPr lang="en-US" dirty="0" smtClean="0"/>
              <a:t>Geotechnical Report</a:t>
            </a:r>
          </a:p>
          <a:p>
            <a:r>
              <a:rPr lang="en-US" dirty="0" smtClean="0"/>
              <a:t>Employee Safety Manual </a:t>
            </a:r>
          </a:p>
          <a:p>
            <a:r>
              <a:rPr lang="en-US" dirty="0" smtClean="0"/>
              <a:t>Precast/</a:t>
            </a:r>
            <a:r>
              <a:rPr lang="en-US" dirty="0" err="1" smtClean="0"/>
              <a:t>Prestressed</a:t>
            </a:r>
            <a:r>
              <a:rPr lang="en-US" dirty="0" smtClean="0"/>
              <a:t> Manual</a:t>
            </a:r>
          </a:p>
          <a:p>
            <a:r>
              <a:rPr lang="en-US" dirty="0" smtClean="0"/>
              <a:t>Approved Aggregate Sources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Approved Contractors List</a:t>
            </a:r>
          </a:p>
          <a:p>
            <a:r>
              <a:rPr lang="en-US" dirty="0" smtClean="0"/>
              <a:t>Approved Materials List</a:t>
            </a:r>
          </a:p>
          <a:p>
            <a:r>
              <a:rPr lang="en-US" dirty="0" smtClean="0"/>
              <a:t>2011 Section Engineer’s Guide</a:t>
            </a:r>
          </a:p>
          <a:p>
            <a:r>
              <a:rPr lang="en-US" dirty="0" smtClean="0"/>
              <a:t>Grade &amp; Drain I and II</a:t>
            </a:r>
          </a:p>
          <a:p>
            <a:r>
              <a:rPr lang="en-US" dirty="0" smtClean="0"/>
              <a:t>Asphalt Field Technician Guide</a:t>
            </a:r>
          </a:p>
          <a:p>
            <a:r>
              <a:rPr lang="en-US" dirty="0" smtClean="0"/>
              <a:t>Work Zone Traffic Control Guide</a:t>
            </a:r>
          </a:p>
          <a:p>
            <a:r>
              <a:rPr lang="en-US" dirty="0" smtClean="0"/>
              <a:t>Erosion Control &amp; Prevention Guide</a:t>
            </a:r>
          </a:p>
          <a:p>
            <a:r>
              <a:rPr lang="en-US" dirty="0" smtClean="0"/>
              <a:t>Contacts List</a:t>
            </a:r>
          </a:p>
          <a:p>
            <a:endParaRPr lang="en-US" i="1" dirty="0" smtClean="0"/>
          </a:p>
          <a:p>
            <a:pPr marL="0" indent="0">
              <a:buNone/>
            </a:pPr>
            <a:r>
              <a:rPr lang="en-US" sz="3400" b="1" i="1" dirty="0" smtClean="0"/>
              <a:t>~A lot of resources for a single cab pick-up…</a:t>
            </a:r>
          </a:p>
        </p:txBody>
      </p:sp>
    </p:spTree>
    <p:extLst>
      <p:ext uri="{BB962C8B-B14F-4D97-AF65-F5344CB8AC3E}">
        <p14:creationId xmlns:p14="http://schemas.microsoft.com/office/powerpoint/2010/main" val="13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100" dirty="0" smtClean="0"/>
              <a:t>Objectives</a:t>
            </a:r>
          </a:p>
          <a:p>
            <a:r>
              <a:rPr lang="en-US" dirty="0" smtClean="0"/>
              <a:t>A central source guide/training document to provide the “bread crumbs” of administering the project</a:t>
            </a:r>
          </a:p>
          <a:p>
            <a:r>
              <a:rPr lang="en-US" i="1" dirty="0" smtClean="0"/>
              <a:t>Begin with the end </a:t>
            </a:r>
            <a:r>
              <a:rPr lang="en-US" b="1" i="1" u="sng" dirty="0" smtClean="0"/>
              <a:t>user</a:t>
            </a:r>
            <a:r>
              <a:rPr lang="en-US" i="1" dirty="0" smtClean="0"/>
              <a:t> in mind!</a:t>
            </a:r>
          </a:p>
          <a:p>
            <a:pPr lvl="1"/>
            <a:r>
              <a:rPr lang="en-US" i="1" dirty="0" smtClean="0"/>
              <a:t>Focus on the Engineer &amp; the Inspector</a:t>
            </a:r>
          </a:p>
          <a:p>
            <a:r>
              <a:rPr lang="en-US" dirty="0" smtClean="0"/>
              <a:t>Too many resources</a:t>
            </a:r>
          </a:p>
          <a:p>
            <a:pPr lvl="1"/>
            <a:r>
              <a:rPr lang="en-US" dirty="0" smtClean="0"/>
              <a:t>Can’t combine so, provide the “crosswalk”</a:t>
            </a:r>
          </a:p>
          <a:p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Volume base ~ Desk References &amp; Field Guides</a:t>
            </a:r>
          </a:p>
          <a:p>
            <a:pPr lvl="1"/>
            <a:r>
              <a:rPr lang="en-US" dirty="0" smtClean="0"/>
              <a:t>Checklists, flow charts, &amp; organized bulleted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100" dirty="0" smtClean="0"/>
              <a:t>Project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Resource Collection &amp;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Processes, Conflicts,&amp; Outdated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CGM Revision &amp; Volume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Panel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Collection of Technical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Documentation</a:t>
            </a:r>
          </a:p>
          <a:p>
            <a:pPr marL="0" indent="0">
              <a:buNone/>
            </a:pPr>
            <a:r>
              <a:rPr lang="en-US" dirty="0" smtClean="0"/>
              <a:t>~Delivery Goal: March 2016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8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 smtClean="0"/>
              <a:t>What might the New CGM look like?</a:t>
            </a:r>
          </a:p>
          <a:p>
            <a:r>
              <a:rPr lang="en-US" dirty="0" smtClean="0"/>
              <a:t>Desk References</a:t>
            </a:r>
          </a:p>
          <a:p>
            <a:pPr lvl="1"/>
            <a:r>
              <a:rPr lang="en-US" dirty="0" smtClean="0"/>
              <a:t>Section Engineer Version</a:t>
            </a:r>
          </a:p>
          <a:p>
            <a:pPr marL="914400" lvl="2" indent="0">
              <a:buNone/>
            </a:pPr>
            <a:r>
              <a:rPr lang="en-US" dirty="0" smtClean="0"/>
              <a:t>Processes should look like…</a:t>
            </a:r>
          </a:p>
          <a:p>
            <a:pPr lvl="2"/>
            <a:r>
              <a:rPr lang="en-US" dirty="0" smtClean="0"/>
              <a:t>Pay Estimates</a:t>
            </a:r>
          </a:p>
          <a:p>
            <a:pPr lvl="2"/>
            <a:r>
              <a:rPr lang="en-US" dirty="0" smtClean="0"/>
              <a:t>Change Orders</a:t>
            </a:r>
          </a:p>
          <a:p>
            <a:pPr lvl="2"/>
            <a:r>
              <a:rPr lang="en-US" dirty="0" smtClean="0"/>
              <a:t>Claims</a:t>
            </a:r>
          </a:p>
          <a:p>
            <a:pPr lvl="2"/>
            <a:r>
              <a:rPr lang="en-US" dirty="0" smtClean="0"/>
              <a:t>Project Closeout</a:t>
            </a:r>
          </a:p>
          <a:p>
            <a:pPr lvl="2"/>
            <a:r>
              <a:rPr lang="en-US" dirty="0" smtClean="0"/>
              <a:t>General Documentation, etc.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3048000"/>
            <a:ext cx="3840162" cy="2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8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Desk References Continued</a:t>
            </a:r>
          </a:p>
          <a:p>
            <a:pPr lvl="1"/>
            <a:r>
              <a:rPr lang="en-US" dirty="0" smtClean="0"/>
              <a:t>Inspector Version</a:t>
            </a:r>
          </a:p>
          <a:p>
            <a:pPr lvl="2"/>
            <a:r>
              <a:rPr lang="en-US" dirty="0" smtClean="0"/>
              <a:t>Project Notes &amp; Documentation</a:t>
            </a:r>
          </a:p>
          <a:p>
            <a:pPr lvl="2"/>
            <a:r>
              <a:rPr lang="en-US" dirty="0" smtClean="0"/>
              <a:t>Vehicle &amp; Equipment</a:t>
            </a:r>
          </a:p>
          <a:p>
            <a:pPr lvl="2"/>
            <a:r>
              <a:rPr lang="en-US" dirty="0" smtClean="0"/>
              <a:t>General Safety</a:t>
            </a:r>
          </a:p>
          <a:p>
            <a:pPr lvl="2"/>
            <a:r>
              <a:rPr lang="en-US" dirty="0" smtClean="0"/>
              <a:t>Conduct</a:t>
            </a:r>
          </a:p>
          <a:p>
            <a:pPr lvl="2"/>
            <a:r>
              <a:rPr lang="en-US" dirty="0" err="1" smtClean="0"/>
              <a:t>SiteManager</a:t>
            </a:r>
            <a:r>
              <a:rPr lang="en-US" dirty="0" smtClean="0"/>
              <a:t> Assistance</a:t>
            </a:r>
          </a:p>
          <a:p>
            <a:pPr lvl="2"/>
            <a:r>
              <a:rPr lang="en-US" dirty="0" smtClean="0"/>
              <a:t>As-Built Plans </a:t>
            </a:r>
          </a:p>
          <a:p>
            <a:pPr lvl="2"/>
            <a:r>
              <a:rPr lang="en-US" dirty="0" smtClean="0"/>
              <a:t>Project Closeout, etc.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0" y="6019800"/>
            <a:ext cx="2057400" cy="762000"/>
          </a:xfrm>
          <a:prstGeom prst="rect">
            <a:avLst/>
          </a:prstGeom>
          <a:solidFill>
            <a:srgbClr val="243F94"/>
          </a:solidFill>
          <a:ln>
            <a:solidFill>
              <a:srgbClr val="24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Renovation of the Construction Guidance Manual &amp; Resources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9928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139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Kentucky Transportation Center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7575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Kentucky Transportation Cabinet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Field Guides</a:t>
            </a:r>
          </a:p>
          <a:p>
            <a:pPr lvl="1"/>
            <a:r>
              <a:rPr lang="en-US" dirty="0" smtClean="0"/>
              <a:t>Asphalt Paving/Resurfacing/Rehab</a:t>
            </a:r>
          </a:p>
          <a:p>
            <a:pPr lvl="1"/>
            <a:r>
              <a:rPr lang="en-US" dirty="0" smtClean="0"/>
              <a:t>Concrete Pavement</a:t>
            </a:r>
          </a:p>
          <a:p>
            <a:pPr lvl="1"/>
            <a:r>
              <a:rPr lang="en-US" dirty="0" smtClean="0"/>
              <a:t>Subgrade &amp; Base Construction</a:t>
            </a:r>
          </a:p>
          <a:p>
            <a:pPr lvl="1"/>
            <a:r>
              <a:rPr lang="en-US" dirty="0" smtClean="0"/>
              <a:t>Pipe &amp; Drainage Structures</a:t>
            </a:r>
          </a:p>
          <a:p>
            <a:pPr lvl="1"/>
            <a:r>
              <a:rPr lang="en-US" dirty="0" smtClean="0"/>
              <a:t>Erosion &amp; Sediment Control</a:t>
            </a:r>
          </a:p>
          <a:p>
            <a:pPr lvl="1"/>
            <a:r>
              <a:rPr lang="en-US" dirty="0" smtClean="0"/>
              <a:t>Lighting &amp; Signals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Panel &amp; Roadside Signs</a:t>
            </a:r>
          </a:p>
          <a:p>
            <a:pPr lvl="1"/>
            <a:r>
              <a:rPr lang="en-US" dirty="0" smtClean="0"/>
              <a:t>Guardrail, Barriers, &amp; Cable Barrier</a:t>
            </a:r>
          </a:p>
          <a:p>
            <a:pPr lvl="1"/>
            <a:r>
              <a:rPr lang="en-US" dirty="0" smtClean="0"/>
              <a:t>Bridge Painting</a:t>
            </a:r>
          </a:p>
          <a:p>
            <a:pPr lvl="1"/>
            <a:r>
              <a:rPr lang="en-US" dirty="0" smtClean="0"/>
              <a:t>Concrete Structures</a:t>
            </a:r>
          </a:p>
          <a:p>
            <a:pPr lvl="1"/>
            <a:r>
              <a:rPr lang="en-US" dirty="0" smtClean="0"/>
              <a:t>Steel Structures</a:t>
            </a:r>
          </a:p>
          <a:p>
            <a:pPr lvl="1"/>
            <a:r>
              <a:rPr lang="en-US" dirty="0" smtClean="0"/>
              <a:t>Safety, Traffic Control, &amp; Accident Reporting</a:t>
            </a:r>
          </a:p>
          <a:p>
            <a:pPr lvl="1"/>
            <a:r>
              <a:rPr lang="en-US" dirty="0" smtClean="0"/>
              <a:t>Miscellaneous Items</a:t>
            </a:r>
          </a:p>
          <a:p>
            <a:pPr lvl="2"/>
            <a:r>
              <a:rPr lang="en-US" dirty="0" smtClean="0"/>
              <a:t>Curb &amp; Gutter</a:t>
            </a:r>
          </a:p>
          <a:p>
            <a:pPr lvl="2"/>
            <a:r>
              <a:rPr lang="en-US" dirty="0" smtClean="0"/>
              <a:t>Sidewalks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8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enovation of the Construction Guidance Manual &amp;amp; Resources &amp;quot;&quot;/&gt;&lt;property id=&quot;20307&quot; value=&quot;262&quot;/&gt;&lt;/object&gt;&lt;object type=&quot;3&quot; unique_id=&quot;10004&quot;&gt;&lt;property id=&quot;20148&quot; value=&quot;5&quot;/&gt;&lt;property id=&quot;20300&quot; value=&quot;Slide 2 - &amp;quot;Updated Kentucky Contract Time Determination System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Updated Kentucky Contract Time Determination System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Updated Kentucky Contract Time Determination System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Updated Kentucky Contract Time Determination System&amp;quot;&quot;/&gt;&lt;property id=&quot;20307&quot; value=&quot;298&quot;/&gt;&lt;/object&gt;&lt;object type=&quot;3&quot; unique_id=&quot;10008&quot;&gt;&lt;property id=&quot;20148&quot; value=&quot;5&quot;/&gt;&lt;property id=&quot;20300&quot; value=&quot;Slide 6 - &amp;quot;Updated Kentucky Contract Time Determination System&amp;quot;&quot;/&gt;&lt;property id=&quot;20307&quot; value=&quot;275&quot;/&gt;&lt;/object&gt;&lt;object type=&quot;3&quot; unique_id=&quot;10009&quot;&gt;&lt;property id=&quot;20148&quot; value=&quot;5&quot;/&gt;&lt;property id=&quot;20300&quot; value=&quot;Slide 7 - &amp;quot;Updated Kentucky Contract Time Determination System&amp;quot;&quot;/&gt;&lt;property id=&quot;20307&quot; value=&quot;276&quot;/&gt;&lt;/object&gt;&lt;object type=&quot;3&quot; unique_id=&quot;10010&quot;&gt;&lt;property id=&quot;20148&quot; value=&quot;5&quot;/&gt;&lt;property id=&quot;20300&quot; value=&quot;Slide 8&quot;/&gt;&lt;property id=&quot;20307&quot; value=&quot;277&quot;/&gt;&lt;/object&gt;&lt;object type=&quot;3&quot; unique_id=&quot;10011&quot;&gt;&lt;property id=&quot;20148&quot; value=&quot;5&quot;/&gt;&lt;property id=&quot;20300&quot; value=&quot;Slide 9 - &amp;quot;Updated Kentucky Contract Time Determination System&amp;quot;&quot;/&gt;&lt;property id=&quot;20307&quot; value=&quot;265&quot;/&gt;&lt;/object&gt;&lt;object type=&quot;3&quot; unique_id=&quot;10582&quot;&gt;&lt;property id=&quot;20148&quot; value=&quot;5&quot;/&gt;&lt;property id=&quot;20300&quot; value=&quot;Slide 10 - &amp;quot;Renovation of the Construction Guidance Manual &amp;amp; Resources &amp;quot;&quot;/&gt;&lt;property id=&quot;20307&quot; value=&quot;299&quot;/&gt;&lt;/object&gt;&lt;/object&gt;&lt;object type=&quot;8&quot; unique_id=&quot;100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KTC_Powerpoint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D7ADB2-54BB-478C-AF69-112B65FDDFEE}"/>
</file>

<file path=customXml/itemProps2.xml><?xml version="1.0" encoding="utf-8"?>
<ds:datastoreItem xmlns:ds="http://schemas.openxmlformats.org/officeDocument/2006/customXml" ds:itemID="{867C4C6B-9D46-4897-9F6D-E7DDB4DBA8E0}"/>
</file>

<file path=customXml/itemProps3.xml><?xml version="1.0" encoding="utf-8"?>
<ds:datastoreItem xmlns:ds="http://schemas.openxmlformats.org/officeDocument/2006/customXml" ds:itemID="{C6348503-A151-4CA1-AE8F-845D7DE16473}"/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1614</TotalTime>
  <Words>648</Words>
  <Application>Microsoft Office PowerPoint</Application>
  <PresentationFormat>On-screen Show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KTC_Powerpoint_Template_Final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  <vt:lpstr>Renovation of the Construction Guidance Manual &amp; Resources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 Sturgill</dc:creator>
  <cp:lastModifiedBy>Roy Sturgill</cp:lastModifiedBy>
  <cp:revision>77</cp:revision>
  <cp:lastPrinted>2014-02-28T20:07:21Z</cp:lastPrinted>
  <dcterms:created xsi:type="dcterms:W3CDTF">2014-02-25T15:56:04Z</dcterms:created>
  <dcterms:modified xsi:type="dcterms:W3CDTF">2015-02-25T11:30:50Z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